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1176337"/>
            <a:ext cx="7468553" cy="2914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Serverless OpenAI API vs. Cloud-Hosted Open Source LLMs</a:t>
            </a:r>
            <a:endParaRPr lang="en-US" sz="6120" dirty="0"/>
          </a:p>
        </p:txBody>
      </p:sp>
      <p:sp>
        <p:nvSpPr>
          <p:cNvPr id="6" name="Text 2"/>
          <p:cNvSpPr/>
          <p:nvPr/>
        </p:nvSpPr>
        <p:spPr>
          <a:xfrm>
            <a:off x="837724" y="4449961"/>
            <a:ext cx="7468553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compares the pros and cons of two popular approaches to utilizing large language models (LLMs): Serverless OpenAI API and Cloud-Hosted Open Source LLMs. We'll explore the advantages and disadvantages of each, and discuss how they can be used together.</a:t>
            </a:r>
            <a:endParaRPr lang="en-US" sz="1885" dirty="0"/>
          </a:p>
        </p:txBody>
      </p:sp>
      <p:sp>
        <p:nvSpPr>
          <p:cNvPr id="7" name="Shape 3"/>
          <p:cNvSpPr/>
          <p:nvPr/>
        </p:nvSpPr>
        <p:spPr>
          <a:xfrm>
            <a:off x="837724" y="6652141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76260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54643" y="6794778"/>
            <a:ext cx="148947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1340287" y="6634282"/>
            <a:ext cx="2841665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muhammad umair</a:t>
            </a:r>
            <a:endParaRPr lang="en-US" sz="2356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3877" y="923687"/>
            <a:ext cx="7263408" cy="644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78"/>
              </a:lnSpc>
              <a:buNone/>
            </a:pPr>
            <a:r>
              <a:rPr lang="en-US" sz="406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is Serverless OpenAI API?</a:t>
            </a:r>
            <a:endParaRPr lang="en-US" sz="4063" dirty="0"/>
          </a:p>
        </p:txBody>
      </p:sp>
      <p:sp>
        <p:nvSpPr>
          <p:cNvPr id="6" name="Text 2"/>
          <p:cNvSpPr/>
          <p:nvPr/>
        </p:nvSpPr>
        <p:spPr>
          <a:xfrm>
            <a:off x="6253877" y="1897380"/>
            <a:ext cx="7609046" cy="14035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3"/>
              </a:lnSpc>
              <a:buNone/>
            </a:pPr>
            <a:r>
              <a:rPr lang="en-US" sz="1727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Serverless OpenAI API provides access to powerful LLMs like GPT-3 and ChatGPT via a simple API interface. This approach allows developers to easily integrate powerful AI capabilities into their applications without needing to manage infrastructure.</a:t>
            </a:r>
            <a:endParaRPr lang="en-US" sz="1727" dirty="0"/>
          </a:p>
        </p:txBody>
      </p:sp>
      <p:sp>
        <p:nvSpPr>
          <p:cNvPr id="7" name="Shape 3"/>
          <p:cNvSpPr/>
          <p:nvPr/>
        </p:nvSpPr>
        <p:spPr>
          <a:xfrm>
            <a:off x="6253877" y="3547467"/>
            <a:ext cx="3694986" cy="1945005"/>
          </a:xfrm>
          <a:prstGeom prst="roundRect">
            <a:avLst>
              <a:gd name="adj" fmla="val 2029"/>
            </a:avLst>
          </a:prstGeom>
          <a:solidFill>
            <a:srgbClr val="F3E8E8"/>
          </a:solidFill>
          <a:ln/>
        </p:spPr>
      </p:sp>
      <p:sp>
        <p:nvSpPr>
          <p:cNvPr id="8" name="Text 4"/>
          <p:cNvSpPr/>
          <p:nvPr/>
        </p:nvSpPr>
        <p:spPr>
          <a:xfrm>
            <a:off x="6473071" y="3766661"/>
            <a:ext cx="2579727" cy="322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9"/>
              </a:lnSpc>
              <a:buNone/>
            </a:pPr>
            <a:r>
              <a:rPr lang="en-US" sz="203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Easy Integration</a:t>
            </a:r>
            <a:endParaRPr lang="en-US" sz="2031" dirty="0"/>
          </a:p>
        </p:txBody>
      </p:sp>
      <p:sp>
        <p:nvSpPr>
          <p:cNvPr id="9" name="Text 5"/>
          <p:cNvSpPr/>
          <p:nvPr/>
        </p:nvSpPr>
        <p:spPr>
          <a:xfrm>
            <a:off x="6473071" y="4220647"/>
            <a:ext cx="3256597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3"/>
              </a:lnSpc>
              <a:buNone/>
            </a:pPr>
            <a:r>
              <a:rPr lang="en-US" sz="1727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simplifies LLM integration, requiring minimal setup and code.</a:t>
            </a:r>
            <a:endParaRPr lang="en-US" sz="1727" dirty="0"/>
          </a:p>
        </p:txBody>
      </p:sp>
      <p:sp>
        <p:nvSpPr>
          <p:cNvPr id="10" name="Shape 6"/>
          <p:cNvSpPr/>
          <p:nvPr/>
        </p:nvSpPr>
        <p:spPr>
          <a:xfrm>
            <a:off x="10168057" y="3547467"/>
            <a:ext cx="3694986" cy="1945005"/>
          </a:xfrm>
          <a:prstGeom prst="roundRect">
            <a:avLst>
              <a:gd name="adj" fmla="val 2029"/>
            </a:avLst>
          </a:prstGeom>
          <a:solidFill>
            <a:srgbClr val="F3E8E8"/>
          </a:solidFill>
          <a:ln/>
        </p:spPr>
      </p:sp>
      <p:sp>
        <p:nvSpPr>
          <p:cNvPr id="11" name="Text 7"/>
          <p:cNvSpPr/>
          <p:nvPr/>
        </p:nvSpPr>
        <p:spPr>
          <a:xfrm>
            <a:off x="10387251" y="3766661"/>
            <a:ext cx="2579727" cy="322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9"/>
              </a:lnSpc>
              <a:buNone/>
            </a:pPr>
            <a:r>
              <a:rPr lang="en-US" sz="203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High Performance</a:t>
            </a:r>
            <a:endParaRPr lang="en-US" sz="2031" dirty="0"/>
          </a:p>
        </p:txBody>
      </p:sp>
      <p:sp>
        <p:nvSpPr>
          <p:cNvPr id="12" name="Text 8"/>
          <p:cNvSpPr/>
          <p:nvPr/>
        </p:nvSpPr>
        <p:spPr>
          <a:xfrm>
            <a:off x="10387251" y="4220647"/>
            <a:ext cx="3256597" cy="10526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3"/>
              </a:lnSpc>
              <a:buNone/>
            </a:pPr>
            <a:r>
              <a:rPr lang="en-US" sz="1727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OpenAI's infrastructure ensures high performance and scalability.</a:t>
            </a:r>
            <a:endParaRPr lang="en-US" sz="1727" dirty="0"/>
          </a:p>
        </p:txBody>
      </p:sp>
      <p:sp>
        <p:nvSpPr>
          <p:cNvPr id="13" name="Shape 9"/>
          <p:cNvSpPr/>
          <p:nvPr/>
        </p:nvSpPr>
        <p:spPr>
          <a:xfrm>
            <a:off x="6253877" y="5711666"/>
            <a:ext cx="7609046" cy="1594128"/>
          </a:xfrm>
          <a:prstGeom prst="roundRect">
            <a:avLst>
              <a:gd name="adj" fmla="val 2476"/>
            </a:avLst>
          </a:prstGeom>
          <a:solidFill>
            <a:srgbClr val="F3E8E8"/>
          </a:solidFill>
          <a:ln/>
        </p:spPr>
      </p:sp>
      <p:sp>
        <p:nvSpPr>
          <p:cNvPr id="14" name="Text 10"/>
          <p:cNvSpPr/>
          <p:nvPr/>
        </p:nvSpPr>
        <p:spPr>
          <a:xfrm>
            <a:off x="6473071" y="5930860"/>
            <a:ext cx="2579727" cy="322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9"/>
              </a:lnSpc>
              <a:buNone/>
            </a:pPr>
            <a:r>
              <a:rPr lang="en-US" sz="203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Constant Updates</a:t>
            </a:r>
            <a:endParaRPr lang="en-US" sz="2031" dirty="0"/>
          </a:p>
        </p:txBody>
      </p:sp>
      <p:sp>
        <p:nvSpPr>
          <p:cNvPr id="15" name="Text 11"/>
          <p:cNvSpPr/>
          <p:nvPr/>
        </p:nvSpPr>
        <p:spPr>
          <a:xfrm>
            <a:off x="6473071" y="6384846"/>
            <a:ext cx="7170658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3"/>
              </a:lnSpc>
              <a:buNone/>
            </a:pPr>
            <a:r>
              <a:rPr lang="en-US" sz="1727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 regularly updates its models, providing users with access to the latest advancements.</a:t>
            </a:r>
            <a:endParaRPr lang="en-US" sz="1727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7582" y="968573"/>
            <a:ext cx="7828836" cy="1105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351"/>
              </a:lnSpc>
              <a:buNone/>
            </a:pPr>
            <a:r>
              <a:rPr lang="en-US" sz="348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are Cloud-Hosted Open Source LLMs?</a:t>
            </a:r>
            <a:endParaRPr lang="en-US" sz="3481" dirty="0"/>
          </a:p>
        </p:txBody>
      </p:sp>
      <p:sp>
        <p:nvSpPr>
          <p:cNvPr id="6" name="Text 2"/>
          <p:cNvSpPr/>
          <p:nvPr/>
        </p:nvSpPr>
        <p:spPr>
          <a:xfrm>
            <a:off x="657582" y="2355533"/>
            <a:ext cx="7828836" cy="901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7"/>
              </a:lnSpc>
              <a:buNone/>
            </a:pPr>
            <a:r>
              <a:rPr lang="en-US" sz="147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Cloud-Hosted Open Source LLMs are large language models that are made available to the public through cloud platforms. These models, like BLOOM or GPT-Neo, offer flexibility, customization, and often cost-effectiveness.</a:t>
            </a:r>
            <a:endParaRPr lang="en-US" sz="1479" dirty="0"/>
          </a:p>
        </p:txBody>
      </p:sp>
      <p:sp>
        <p:nvSpPr>
          <p:cNvPr id="7" name="Shape 3"/>
          <p:cNvSpPr/>
          <p:nvPr/>
        </p:nvSpPr>
        <p:spPr>
          <a:xfrm>
            <a:off x="657582" y="3679746"/>
            <a:ext cx="422672" cy="422672"/>
          </a:xfrm>
          <a:prstGeom prst="roundRect">
            <a:avLst>
              <a:gd name="adj" fmla="val 8001"/>
            </a:avLst>
          </a:prstGeom>
          <a:solidFill>
            <a:srgbClr val="F3E8E8"/>
          </a:solidFill>
          <a:ln/>
        </p:spPr>
      </p:sp>
      <p:sp>
        <p:nvSpPr>
          <p:cNvPr id="8" name="Text 4"/>
          <p:cNvSpPr/>
          <p:nvPr/>
        </p:nvSpPr>
        <p:spPr>
          <a:xfrm>
            <a:off x="828199" y="3758446"/>
            <a:ext cx="81439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89"/>
              </a:lnSpc>
              <a:buNone/>
            </a:pPr>
            <a:r>
              <a:rPr lang="en-US" sz="2089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089" dirty="0"/>
          </a:p>
        </p:txBody>
      </p:sp>
      <p:sp>
        <p:nvSpPr>
          <p:cNvPr id="9" name="Text 5"/>
          <p:cNvSpPr/>
          <p:nvPr/>
        </p:nvSpPr>
        <p:spPr>
          <a:xfrm>
            <a:off x="1268135" y="3679746"/>
            <a:ext cx="2595920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6"/>
              </a:lnSpc>
              <a:buNone/>
            </a:pPr>
            <a:r>
              <a:rPr lang="en-US" sz="174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Flexibility &amp; Customization</a:t>
            </a:r>
            <a:endParaRPr lang="en-US" sz="1740" dirty="0"/>
          </a:p>
        </p:txBody>
      </p:sp>
      <p:sp>
        <p:nvSpPr>
          <p:cNvPr id="10" name="Text 6"/>
          <p:cNvSpPr/>
          <p:nvPr/>
        </p:nvSpPr>
        <p:spPr>
          <a:xfrm>
            <a:off x="1268135" y="4068723"/>
            <a:ext cx="3209925" cy="901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7"/>
              </a:lnSpc>
              <a:buNone/>
            </a:pPr>
            <a:r>
              <a:rPr lang="en-US" sz="147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fine-tune and adapt models to specific needs, tailoring them for unique tasks.</a:t>
            </a:r>
            <a:endParaRPr lang="en-US" sz="1479" dirty="0"/>
          </a:p>
        </p:txBody>
      </p:sp>
      <p:sp>
        <p:nvSpPr>
          <p:cNvPr id="11" name="Shape 7"/>
          <p:cNvSpPr/>
          <p:nvPr/>
        </p:nvSpPr>
        <p:spPr>
          <a:xfrm>
            <a:off x="4665940" y="3679746"/>
            <a:ext cx="422672" cy="422672"/>
          </a:xfrm>
          <a:prstGeom prst="roundRect">
            <a:avLst>
              <a:gd name="adj" fmla="val 8001"/>
            </a:avLst>
          </a:prstGeom>
          <a:solidFill>
            <a:srgbClr val="F3E8E8"/>
          </a:solidFill>
          <a:ln/>
        </p:spPr>
      </p:sp>
      <p:sp>
        <p:nvSpPr>
          <p:cNvPr id="12" name="Text 8"/>
          <p:cNvSpPr/>
          <p:nvPr/>
        </p:nvSpPr>
        <p:spPr>
          <a:xfrm>
            <a:off x="4804529" y="3758446"/>
            <a:ext cx="145375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89"/>
              </a:lnSpc>
              <a:buNone/>
            </a:pPr>
            <a:r>
              <a:rPr lang="en-US" sz="2089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089" dirty="0"/>
          </a:p>
        </p:txBody>
      </p:sp>
      <p:sp>
        <p:nvSpPr>
          <p:cNvPr id="13" name="Text 9"/>
          <p:cNvSpPr/>
          <p:nvPr/>
        </p:nvSpPr>
        <p:spPr>
          <a:xfrm>
            <a:off x="5276493" y="3679746"/>
            <a:ext cx="2210395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6"/>
              </a:lnSpc>
              <a:buNone/>
            </a:pPr>
            <a:r>
              <a:rPr lang="en-US" sz="174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Cost-Effectiveness</a:t>
            </a:r>
            <a:endParaRPr lang="en-US" sz="1740" dirty="0"/>
          </a:p>
        </p:txBody>
      </p:sp>
      <p:sp>
        <p:nvSpPr>
          <p:cNvPr id="14" name="Text 10"/>
          <p:cNvSpPr/>
          <p:nvPr/>
        </p:nvSpPr>
        <p:spPr>
          <a:xfrm>
            <a:off x="5276493" y="4068723"/>
            <a:ext cx="3209925" cy="1202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7"/>
              </a:lnSpc>
              <a:buNone/>
            </a:pPr>
            <a:r>
              <a:rPr lang="en-US" sz="147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Source LLMs often offer more cost-effective solutions than proprietary APIs, especially for larger projects.</a:t>
            </a:r>
            <a:endParaRPr lang="en-US" sz="1479" dirty="0"/>
          </a:p>
        </p:txBody>
      </p:sp>
      <p:sp>
        <p:nvSpPr>
          <p:cNvPr id="15" name="Shape 11"/>
          <p:cNvSpPr/>
          <p:nvPr/>
        </p:nvSpPr>
        <p:spPr>
          <a:xfrm>
            <a:off x="657582" y="5669994"/>
            <a:ext cx="422672" cy="422672"/>
          </a:xfrm>
          <a:prstGeom prst="roundRect">
            <a:avLst>
              <a:gd name="adj" fmla="val 8001"/>
            </a:avLst>
          </a:prstGeom>
          <a:solidFill>
            <a:srgbClr val="F3E8E8"/>
          </a:solidFill>
          <a:ln/>
        </p:spPr>
      </p:sp>
      <p:sp>
        <p:nvSpPr>
          <p:cNvPr id="16" name="Text 12"/>
          <p:cNvSpPr/>
          <p:nvPr/>
        </p:nvSpPr>
        <p:spPr>
          <a:xfrm>
            <a:off x="791170" y="5748695"/>
            <a:ext cx="155496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89"/>
              </a:lnSpc>
              <a:buNone/>
            </a:pPr>
            <a:r>
              <a:rPr lang="en-US" sz="2089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089" dirty="0"/>
          </a:p>
        </p:txBody>
      </p:sp>
      <p:sp>
        <p:nvSpPr>
          <p:cNvPr id="17" name="Text 13"/>
          <p:cNvSpPr/>
          <p:nvPr/>
        </p:nvSpPr>
        <p:spPr>
          <a:xfrm>
            <a:off x="1268135" y="5669994"/>
            <a:ext cx="2210395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6"/>
              </a:lnSpc>
              <a:buNone/>
            </a:pPr>
            <a:r>
              <a:rPr lang="en-US" sz="174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Community Support</a:t>
            </a:r>
            <a:endParaRPr lang="en-US" sz="1740" dirty="0"/>
          </a:p>
        </p:txBody>
      </p:sp>
      <p:sp>
        <p:nvSpPr>
          <p:cNvPr id="18" name="Text 14"/>
          <p:cNvSpPr/>
          <p:nvPr/>
        </p:nvSpPr>
        <p:spPr>
          <a:xfrm>
            <a:off x="1268135" y="6058972"/>
            <a:ext cx="3209925" cy="901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7"/>
              </a:lnSpc>
              <a:buNone/>
            </a:pPr>
            <a:r>
              <a:rPr lang="en-US" sz="147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to a vibrant community of developers, providing assistance and contributing to ongoing development.</a:t>
            </a:r>
            <a:endParaRPr lang="en-US" sz="1479" dirty="0"/>
          </a:p>
        </p:txBody>
      </p:sp>
      <p:sp>
        <p:nvSpPr>
          <p:cNvPr id="19" name="Shape 15"/>
          <p:cNvSpPr/>
          <p:nvPr/>
        </p:nvSpPr>
        <p:spPr>
          <a:xfrm>
            <a:off x="4665940" y="5669994"/>
            <a:ext cx="422672" cy="422672"/>
          </a:xfrm>
          <a:prstGeom prst="roundRect">
            <a:avLst>
              <a:gd name="adj" fmla="val 8001"/>
            </a:avLst>
          </a:prstGeom>
          <a:solidFill>
            <a:srgbClr val="F3E8E8"/>
          </a:solidFill>
          <a:ln/>
        </p:spPr>
      </p:sp>
      <p:sp>
        <p:nvSpPr>
          <p:cNvPr id="20" name="Text 16"/>
          <p:cNvSpPr/>
          <p:nvPr/>
        </p:nvSpPr>
        <p:spPr>
          <a:xfrm>
            <a:off x="4795242" y="5748695"/>
            <a:ext cx="163949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89"/>
              </a:lnSpc>
              <a:buNone/>
            </a:pPr>
            <a:r>
              <a:rPr lang="en-US" sz="2089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089" dirty="0"/>
          </a:p>
        </p:txBody>
      </p:sp>
      <p:sp>
        <p:nvSpPr>
          <p:cNvPr id="21" name="Text 17"/>
          <p:cNvSpPr/>
          <p:nvPr/>
        </p:nvSpPr>
        <p:spPr>
          <a:xfrm>
            <a:off x="5276493" y="5669994"/>
            <a:ext cx="2210395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6"/>
              </a:lnSpc>
              <a:buNone/>
            </a:pPr>
            <a:r>
              <a:rPr lang="en-US" sz="174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Transparent &amp; Ethical</a:t>
            </a:r>
            <a:endParaRPr lang="en-US" sz="1740" dirty="0"/>
          </a:p>
        </p:txBody>
      </p:sp>
      <p:sp>
        <p:nvSpPr>
          <p:cNvPr id="22" name="Text 18"/>
          <p:cNvSpPr/>
          <p:nvPr/>
        </p:nvSpPr>
        <p:spPr>
          <a:xfrm>
            <a:off x="5276493" y="6058972"/>
            <a:ext cx="3209925" cy="1202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7"/>
              </a:lnSpc>
              <a:buNone/>
            </a:pPr>
            <a:r>
              <a:rPr lang="en-US" sz="1479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source nature promotes transparency and ethical considerations in model development and use.</a:t>
            </a:r>
            <a:endParaRPr lang="en-US" sz="1479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908215"/>
            <a:ext cx="9427964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Advantages of Serverless OpenAI API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090982"/>
            <a:ext cx="12954952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Serverless OpenAI API boasts several advantages, primarily focused on ease of use and accessibility, making it a popular choice for quick integration.</a:t>
            </a:r>
            <a:endParaRPr lang="en-US" sz="1885" dirty="0"/>
          </a:p>
        </p:txBody>
      </p:sp>
      <p:sp>
        <p:nvSpPr>
          <p:cNvPr id="6" name="Text 3"/>
          <p:cNvSpPr/>
          <p:nvPr/>
        </p:nvSpPr>
        <p:spPr>
          <a:xfrm>
            <a:off x="837724" y="4365546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Simplified Integration</a:t>
            </a:r>
            <a:endParaRPr lang="en-US" sz="2218" dirty="0"/>
          </a:p>
        </p:txBody>
      </p:sp>
      <p:sp>
        <p:nvSpPr>
          <p:cNvPr id="7" name="Text 4"/>
          <p:cNvSpPr/>
          <p:nvPr/>
        </p:nvSpPr>
        <p:spPr>
          <a:xfrm>
            <a:off x="837724" y="4956810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API's simple interface makes it easy to integrate LLMs into various applications.</a:t>
            </a:r>
            <a:endParaRPr lang="en-US" sz="1885" dirty="0"/>
          </a:p>
        </p:txBody>
      </p:sp>
      <p:sp>
        <p:nvSpPr>
          <p:cNvPr id="8" name="Text 5"/>
          <p:cNvSpPr/>
          <p:nvPr/>
        </p:nvSpPr>
        <p:spPr>
          <a:xfrm>
            <a:off x="5357813" y="4365546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High Performance</a:t>
            </a:r>
            <a:endParaRPr lang="en-US" sz="2218" dirty="0"/>
          </a:p>
        </p:txBody>
      </p:sp>
      <p:sp>
        <p:nvSpPr>
          <p:cNvPr id="9" name="Text 6"/>
          <p:cNvSpPr/>
          <p:nvPr/>
        </p:nvSpPr>
        <p:spPr>
          <a:xfrm>
            <a:off x="5357813" y="4956810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OpenAI's infrastructure ensures optimal performance and scalability.</a:t>
            </a:r>
            <a:endParaRPr lang="en-US" sz="1885" dirty="0"/>
          </a:p>
        </p:txBody>
      </p:sp>
      <p:sp>
        <p:nvSpPr>
          <p:cNvPr id="10" name="Text 7"/>
          <p:cNvSpPr/>
          <p:nvPr/>
        </p:nvSpPr>
        <p:spPr>
          <a:xfrm>
            <a:off x="9877901" y="4365546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Constant Updates</a:t>
            </a:r>
            <a:endParaRPr lang="en-US" sz="2218" dirty="0"/>
          </a:p>
        </p:txBody>
      </p:sp>
      <p:sp>
        <p:nvSpPr>
          <p:cNvPr id="11" name="Text 8"/>
          <p:cNvSpPr/>
          <p:nvPr/>
        </p:nvSpPr>
        <p:spPr>
          <a:xfrm>
            <a:off x="9877901" y="4956810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to the latest model advancements through OpenAI's regular updates.</a:t>
            </a:r>
            <a:endParaRPr lang="en-US" sz="1885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3896" y="696039"/>
            <a:ext cx="7756208" cy="1166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91"/>
              </a:lnSpc>
              <a:buNone/>
            </a:pPr>
            <a:r>
              <a:rPr lang="en-US" sz="367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Advantages of Cloud-Hosted Open Source LLMs</a:t>
            </a:r>
            <a:endParaRPr lang="en-US" sz="3673" dirty="0"/>
          </a:p>
        </p:txBody>
      </p:sp>
      <p:sp>
        <p:nvSpPr>
          <p:cNvPr id="6" name="Text 2"/>
          <p:cNvSpPr/>
          <p:nvPr/>
        </p:nvSpPr>
        <p:spPr>
          <a:xfrm>
            <a:off x="693896" y="2159437"/>
            <a:ext cx="7756208" cy="634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8"/>
              </a:lnSpc>
              <a:buNone/>
            </a:pPr>
            <a:r>
              <a:rPr lang="en-US" sz="156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Cloud-Hosted Open Source LLMs provide several advantages, including flexibility, cost-effectiveness, and community support.</a:t>
            </a:r>
            <a:endParaRPr lang="en-US" sz="1561" dirty="0"/>
          </a:p>
        </p:txBody>
      </p:sp>
      <p:sp>
        <p:nvSpPr>
          <p:cNvPr id="7" name="Shape 3"/>
          <p:cNvSpPr/>
          <p:nvPr/>
        </p:nvSpPr>
        <p:spPr>
          <a:xfrm>
            <a:off x="693896" y="3016806"/>
            <a:ext cx="7756208" cy="4516755"/>
          </a:xfrm>
          <a:prstGeom prst="roundRect">
            <a:avLst>
              <a:gd name="adj" fmla="val 7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701516" y="3024426"/>
            <a:ext cx="7740967" cy="8874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899755" y="3150989"/>
            <a:ext cx="3470196" cy="3171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8"/>
              </a:lnSpc>
              <a:buNone/>
            </a:pPr>
            <a:r>
              <a:rPr lang="en-US" sz="156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Flexibility &amp; Customization</a:t>
            </a:r>
            <a:endParaRPr lang="en-US" sz="1561" dirty="0"/>
          </a:p>
        </p:txBody>
      </p:sp>
      <p:sp>
        <p:nvSpPr>
          <p:cNvPr id="10" name="Text 6"/>
          <p:cNvSpPr/>
          <p:nvPr/>
        </p:nvSpPr>
        <p:spPr>
          <a:xfrm>
            <a:off x="4774049" y="3150989"/>
            <a:ext cx="3470196" cy="634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8"/>
              </a:lnSpc>
              <a:buNone/>
            </a:pPr>
            <a:r>
              <a:rPr lang="en-US" sz="156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Tailoring models for specific tasks and industries.</a:t>
            </a:r>
            <a:endParaRPr lang="en-US" sz="1561" dirty="0"/>
          </a:p>
        </p:txBody>
      </p:sp>
      <p:sp>
        <p:nvSpPr>
          <p:cNvPr id="11" name="Shape 7"/>
          <p:cNvSpPr/>
          <p:nvPr/>
        </p:nvSpPr>
        <p:spPr>
          <a:xfrm>
            <a:off x="701516" y="3911918"/>
            <a:ext cx="7740967" cy="12046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899755" y="4038481"/>
            <a:ext cx="3470196" cy="3171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8"/>
              </a:lnSpc>
              <a:buNone/>
            </a:pPr>
            <a:r>
              <a:rPr lang="en-US" sz="156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Cost-Effectiveness</a:t>
            </a:r>
            <a:endParaRPr lang="en-US" sz="1561" dirty="0"/>
          </a:p>
        </p:txBody>
      </p:sp>
      <p:sp>
        <p:nvSpPr>
          <p:cNvPr id="13" name="Text 9"/>
          <p:cNvSpPr/>
          <p:nvPr/>
        </p:nvSpPr>
        <p:spPr>
          <a:xfrm>
            <a:off x="4774049" y="4038481"/>
            <a:ext cx="3470196" cy="951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8"/>
              </a:lnSpc>
              <a:buNone/>
            </a:pPr>
            <a:r>
              <a:rPr lang="en-US" sz="156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Often more economical than proprietary APIs, particularly for large-scale projects.</a:t>
            </a:r>
            <a:endParaRPr lang="en-US" sz="1561" dirty="0"/>
          </a:p>
        </p:txBody>
      </p:sp>
      <p:sp>
        <p:nvSpPr>
          <p:cNvPr id="14" name="Shape 10"/>
          <p:cNvSpPr/>
          <p:nvPr/>
        </p:nvSpPr>
        <p:spPr>
          <a:xfrm>
            <a:off x="701516" y="5116592"/>
            <a:ext cx="7740967" cy="12046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899755" y="5243155"/>
            <a:ext cx="3470196" cy="3171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8"/>
              </a:lnSpc>
              <a:buNone/>
            </a:pPr>
            <a:r>
              <a:rPr lang="en-US" sz="156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Support</a:t>
            </a:r>
            <a:endParaRPr lang="en-US" sz="1561" dirty="0"/>
          </a:p>
        </p:txBody>
      </p:sp>
      <p:sp>
        <p:nvSpPr>
          <p:cNvPr id="16" name="Text 12"/>
          <p:cNvSpPr/>
          <p:nvPr/>
        </p:nvSpPr>
        <p:spPr>
          <a:xfrm>
            <a:off x="4774049" y="5243155"/>
            <a:ext cx="3470196" cy="951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8"/>
              </a:lnSpc>
              <a:buNone/>
            </a:pPr>
            <a:r>
              <a:rPr lang="en-US" sz="156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to a thriving community for collaboration, assistance, and development.</a:t>
            </a:r>
            <a:endParaRPr lang="en-US" sz="1561" dirty="0"/>
          </a:p>
        </p:txBody>
      </p:sp>
      <p:sp>
        <p:nvSpPr>
          <p:cNvPr id="17" name="Shape 13"/>
          <p:cNvSpPr/>
          <p:nvPr/>
        </p:nvSpPr>
        <p:spPr>
          <a:xfrm>
            <a:off x="701516" y="6321266"/>
            <a:ext cx="7740967" cy="12046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899755" y="6447830"/>
            <a:ext cx="3470196" cy="3171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8"/>
              </a:lnSpc>
              <a:buNone/>
            </a:pPr>
            <a:r>
              <a:rPr lang="en-US" sz="156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Transparency &amp; Ethics</a:t>
            </a:r>
            <a:endParaRPr lang="en-US" sz="1561" dirty="0"/>
          </a:p>
        </p:txBody>
      </p:sp>
      <p:sp>
        <p:nvSpPr>
          <p:cNvPr id="19" name="Text 15"/>
          <p:cNvSpPr/>
          <p:nvPr/>
        </p:nvSpPr>
        <p:spPr>
          <a:xfrm>
            <a:off x="4774049" y="6447830"/>
            <a:ext cx="3470196" cy="951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8"/>
              </a:lnSpc>
              <a:buNone/>
            </a:pPr>
            <a:r>
              <a:rPr lang="en-US" sz="156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source nature encourages transparent and ethical model development practices.</a:t>
            </a:r>
            <a:endParaRPr lang="en-US" sz="1561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9103" y="683300"/>
            <a:ext cx="7798594" cy="1130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52"/>
              </a:lnSpc>
              <a:buNone/>
            </a:pPr>
            <a:r>
              <a:rPr lang="en-US" sz="356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Disadvantages of Serverless OpenAI API</a:t>
            </a:r>
            <a:endParaRPr lang="en-US" sz="3561" dirty="0"/>
          </a:p>
        </p:txBody>
      </p:sp>
      <p:sp>
        <p:nvSpPr>
          <p:cNvPr id="6" name="Text 2"/>
          <p:cNvSpPr/>
          <p:nvPr/>
        </p:nvSpPr>
        <p:spPr>
          <a:xfrm>
            <a:off x="6159103" y="2102168"/>
            <a:ext cx="7798594" cy="6148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22"/>
              </a:lnSpc>
              <a:buNone/>
            </a:pPr>
            <a:r>
              <a:rPr lang="en-US" sz="151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Despite its ease of use, the Serverless OpenAI API has some drawbacks, including potential cost concerns and lack of customization.</a:t>
            </a:r>
            <a:endParaRPr lang="en-US" sz="151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103" y="2933224"/>
            <a:ext cx="961073" cy="15376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08426" y="3125391"/>
            <a:ext cx="2261354" cy="282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6"/>
              </a:lnSpc>
              <a:buNone/>
            </a:pPr>
            <a:r>
              <a:rPr lang="en-US" sz="178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Cost</a:t>
            </a:r>
            <a:endParaRPr lang="en-US" sz="1781" dirty="0"/>
          </a:p>
        </p:txBody>
      </p:sp>
      <p:sp>
        <p:nvSpPr>
          <p:cNvPr id="9" name="Text 4"/>
          <p:cNvSpPr/>
          <p:nvPr/>
        </p:nvSpPr>
        <p:spPr>
          <a:xfrm>
            <a:off x="7408426" y="3523178"/>
            <a:ext cx="6549271" cy="307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2"/>
              </a:lnSpc>
              <a:buNone/>
            </a:pPr>
            <a:r>
              <a:rPr lang="en-US" sz="151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be expensive for larger projects with high usage.</a:t>
            </a:r>
            <a:endParaRPr lang="en-US" sz="1514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103" y="4470916"/>
            <a:ext cx="961073" cy="15376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08426" y="4663083"/>
            <a:ext cx="2272903" cy="282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6"/>
              </a:lnSpc>
              <a:buNone/>
            </a:pPr>
            <a:r>
              <a:rPr lang="en-US" sz="178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Limited Customization</a:t>
            </a:r>
            <a:endParaRPr lang="en-US" sz="1781" dirty="0"/>
          </a:p>
        </p:txBody>
      </p:sp>
      <p:sp>
        <p:nvSpPr>
          <p:cNvPr id="12" name="Text 6"/>
          <p:cNvSpPr/>
          <p:nvPr/>
        </p:nvSpPr>
        <p:spPr>
          <a:xfrm>
            <a:off x="7408426" y="5060871"/>
            <a:ext cx="6549271" cy="307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2"/>
              </a:lnSpc>
              <a:buNone/>
            </a:pPr>
            <a:r>
              <a:rPr lang="en-US" sz="151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control over model parameters and functionality.</a:t>
            </a:r>
            <a:endParaRPr lang="en-US" sz="1514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103" y="6008608"/>
            <a:ext cx="961073" cy="15376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08426" y="6200775"/>
            <a:ext cx="2261354" cy="282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6"/>
              </a:lnSpc>
              <a:buNone/>
            </a:pPr>
            <a:r>
              <a:rPr lang="en-US" sz="178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Black Box</a:t>
            </a:r>
            <a:endParaRPr lang="en-US" sz="1781" dirty="0"/>
          </a:p>
        </p:txBody>
      </p:sp>
      <p:sp>
        <p:nvSpPr>
          <p:cNvPr id="15" name="Text 8"/>
          <p:cNvSpPr/>
          <p:nvPr/>
        </p:nvSpPr>
        <p:spPr>
          <a:xfrm>
            <a:off x="7408426" y="6598563"/>
            <a:ext cx="6549271" cy="307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2"/>
              </a:lnSpc>
              <a:buNone/>
            </a:pPr>
            <a:r>
              <a:rPr lang="en-US" sz="151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transparency into model internals and decision-making processes.</a:t>
            </a:r>
            <a:endParaRPr lang="en-US" sz="1514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849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78029" y="3481864"/>
            <a:ext cx="10408801" cy="5611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19"/>
              </a:lnSpc>
              <a:buNone/>
            </a:pPr>
            <a:r>
              <a:rPr lang="en-US" sz="35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Disadvantages of Cloud-Hosted Open Source LLMs</a:t>
            </a:r>
            <a:endParaRPr lang="en-US" sz="3535" dirty="0"/>
          </a:p>
        </p:txBody>
      </p:sp>
      <p:sp>
        <p:nvSpPr>
          <p:cNvPr id="6" name="Text 2"/>
          <p:cNvSpPr/>
          <p:nvPr/>
        </p:nvSpPr>
        <p:spPr>
          <a:xfrm>
            <a:off x="1378029" y="4329113"/>
            <a:ext cx="11874341" cy="6105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4"/>
              </a:lnSpc>
              <a:buNone/>
            </a:pPr>
            <a:r>
              <a:rPr lang="en-US" sz="150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offering flexibility and cost-effectiveness, Cloud-Hosted Open Source LLMs come with challenges such as deployment complexity and potential lack of support.</a:t>
            </a:r>
            <a:endParaRPr lang="en-US" sz="150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029" y="5154216"/>
            <a:ext cx="476964" cy="4769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78029" y="5821918"/>
            <a:ext cx="2415421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9"/>
              </a:lnSpc>
              <a:buNone/>
            </a:pPr>
            <a:r>
              <a:rPr lang="en-US" sz="17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Deployment Complexity</a:t>
            </a:r>
            <a:endParaRPr lang="en-US" sz="1767" dirty="0"/>
          </a:p>
        </p:txBody>
      </p:sp>
      <p:sp>
        <p:nvSpPr>
          <p:cNvPr id="9" name="Text 4"/>
          <p:cNvSpPr/>
          <p:nvPr/>
        </p:nvSpPr>
        <p:spPr>
          <a:xfrm>
            <a:off x="1378029" y="6216848"/>
            <a:ext cx="2753916" cy="915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04"/>
              </a:lnSpc>
              <a:buNone/>
            </a:pPr>
            <a:r>
              <a:rPr lang="en-US" sz="150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 up and managing open source models in a cloud environment can be complex.</a:t>
            </a:r>
            <a:endParaRPr lang="en-US" sz="150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52" y="5154216"/>
            <a:ext cx="476964" cy="476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18052" y="5821918"/>
            <a:ext cx="2244566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9"/>
              </a:lnSpc>
              <a:buNone/>
            </a:pPr>
            <a:r>
              <a:rPr lang="en-US" sz="17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Lack of Support</a:t>
            </a:r>
            <a:endParaRPr lang="en-US" sz="1767" dirty="0"/>
          </a:p>
        </p:txBody>
      </p:sp>
      <p:sp>
        <p:nvSpPr>
          <p:cNvPr id="12" name="Text 6"/>
          <p:cNvSpPr/>
          <p:nvPr/>
        </p:nvSpPr>
        <p:spPr>
          <a:xfrm>
            <a:off x="4418052" y="6216848"/>
            <a:ext cx="2754035" cy="915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04"/>
              </a:lnSpc>
              <a:buNone/>
            </a:pPr>
            <a:r>
              <a:rPr lang="en-US" sz="150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 lack comprehensive documentation and support, requiring community reliance.</a:t>
            </a:r>
            <a:endParaRPr lang="en-US" sz="1502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194" y="5154216"/>
            <a:ext cx="476964" cy="4769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58194" y="5821918"/>
            <a:ext cx="2327077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9"/>
              </a:lnSpc>
              <a:buNone/>
            </a:pPr>
            <a:r>
              <a:rPr lang="en-US" sz="17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Performance Variability</a:t>
            </a:r>
            <a:endParaRPr lang="en-US" sz="1767" dirty="0"/>
          </a:p>
        </p:txBody>
      </p:sp>
      <p:sp>
        <p:nvSpPr>
          <p:cNvPr id="15" name="Text 8"/>
          <p:cNvSpPr/>
          <p:nvPr/>
        </p:nvSpPr>
        <p:spPr>
          <a:xfrm>
            <a:off x="7458194" y="6216848"/>
            <a:ext cx="2754035" cy="915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04"/>
              </a:lnSpc>
              <a:buNone/>
            </a:pPr>
            <a:r>
              <a:rPr lang="en-US" sz="150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can vary depending on the cloud platform and infrastructure used.</a:t>
            </a:r>
            <a:endParaRPr lang="en-US" sz="1502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8336" y="5154216"/>
            <a:ext cx="476964" cy="47696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498336" y="5821918"/>
            <a:ext cx="2244566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9"/>
              </a:lnSpc>
              <a:buNone/>
            </a:pPr>
            <a:r>
              <a:rPr lang="en-US" sz="176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Security Concerns</a:t>
            </a:r>
            <a:endParaRPr lang="en-US" sz="1767" dirty="0"/>
          </a:p>
        </p:txBody>
      </p:sp>
      <p:sp>
        <p:nvSpPr>
          <p:cNvPr id="18" name="Text 10"/>
          <p:cNvSpPr/>
          <p:nvPr/>
        </p:nvSpPr>
        <p:spPr>
          <a:xfrm>
            <a:off x="10498336" y="6216848"/>
            <a:ext cx="2754035" cy="915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04"/>
              </a:lnSpc>
              <a:buNone/>
            </a:pPr>
            <a:r>
              <a:rPr lang="en-US" sz="150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the security and privacy of data used to train and deploy these models is crucial.</a:t>
            </a:r>
            <a:endParaRPr lang="en-US" sz="1502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8622" y="1196102"/>
            <a:ext cx="7879556" cy="1062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84"/>
              </a:lnSpc>
              <a:buNone/>
            </a:pPr>
            <a:r>
              <a:rPr lang="en-US" sz="334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Utilizing both Serverless OpenAI API and Cloud-Hosted Open Source LLMs</a:t>
            </a:r>
            <a:endParaRPr lang="en-US" sz="3347" dirty="0"/>
          </a:p>
        </p:txBody>
      </p:sp>
      <p:sp>
        <p:nvSpPr>
          <p:cNvPr id="6" name="Text 2"/>
          <p:cNvSpPr/>
          <p:nvPr/>
        </p:nvSpPr>
        <p:spPr>
          <a:xfrm>
            <a:off x="6118622" y="2529602"/>
            <a:ext cx="7879556" cy="577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76"/>
              </a:lnSpc>
              <a:buNone/>
            </a:pPr>
            <a:r>
              <a:rPr lang="en-US" sz="1423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strategically combining these two approaches, developers can leverage the strengths of each, creating more comprehensive and effective solutions.</a:t>
            </a:r>
            <a:endParaRPr lang="en-US" sz="1423" dirty="0"/>
          </a:p>
        </p:txBody>
      </p:sp>
      <p:sp>
        <p:nvSpPr>
          <p:cNvPr id="7" name="Shape 3"/>
          <p:cNvSpPr/>
          <p:nvPr/>
        </p:nvSpPr>
        <p:spPr>
          <a:xfrm>
            <a:off x="6186368" y="3514011"/>
            <a:ext cx="406479" cy="406479"/>
          </a:xfrm>
          <a:prstGeom prst="roundRect">
            <a:avLst>
              <a:gd name="adj" fmla="val 8000"/>
            </a:avLst>
          </a:prstGeom>
          <a:solidFill>
            <a:srgbClr val="F3E8E8"/>
          </a:solidFill>
          <a:ln/>
        </p:spPr>
      </p:sp>
      <p:sp>
        <p:nvSpPr>
          <p:cNvPr id="8" name="Text 4"/>
          <p:cNvSpPr/>
          <p:nvPr/>
        </p:nvSpPr>
        <p:spPr>
          <a:xfrm>
            <a:off x="6350437" y="3589734"/>
            <a:ext cx="78343" cy="255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08"/>
              </a:lnSpc>
              <a:buNone/>
            </a:pPr>
            <a:r>
              <a:rPr lang="en-US" sz="200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008" dirty="0"/>
          </a:p>
        </p:txBody>
      </p:sp>
      <p:sp>
        <p:nvSpPr>
          <p:cNvPr id="9" name="Text 5"/>
          <p:cNvSpPr/>
          <p:nvPr/>
        </p:nvSpPr>
        <p:spPr>
          <a:xfrm>
            <a:off x="7383185" y="3491389"/>
            <a:ext cx="2125385" cy="2656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92"/>
              </a:lnSpc>
              <a:buNone/>
            </a:pPr>
            <a:r>
              <a:rPr lang="en-US" sz="1674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Quick Integration</a:t>
            </a:r>
            <a:endParaRPr lang="en-US" sz="1674" dirty="0"/>
          </a:p>
        </p:txBody>
      </p:sp>
      <p:sp>
        <p:nvSpPr>
          <p:cNvPr id="10" name="Text 6"/>
          <p:cNvSpPr/>
          <p:nvPr/>
        </p:nvSpPr>
        <p:spPr>
          <a:xfrm>
            <a:off x="7383185" y="3865364"/>
            <a:ext cx="6614993" cy="2889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6"/>
              </a:lnSpc>
              <a:buNone/>
            </a:pPr>
            <a:r>
              <a:rPr lang="en-US" sz="1423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the Serverless OpenAI API for rapid integration of core LLM functionality.</a:t>
            </a:r>
            <a:endParaRPr lang="en-US" sz="1423" dirty="0"/>
          </a:p>
        </p:txBody>
      </p:sp>
      <p:sp>
        <p:nvSpPr>
          <p:cNvPr id="11" name="Shape 7"/>
          <p:cNvSpPr/>
          <p:nvPr/>
        </p:nvSpPr>
        <p:spPr>
          <a:xfrm>
            <a:off x="6186368" y="4718804"/>
            <a:ext cx="406479" cy="406479"/>
          </a:xfrm>
          <a:prstGeom prst="roundRect">
            <a:avLst>
              <a:gd name="adj" fmla="val 8000"/>
            </a:avLst>
          </a:prstGeom>
          <a:solidFill>
            <a:srgbClr val="F3E8E8"/>
          </a:solidFill>
          <a:ln/>
        </p:spPr>
      </p:sp>
      <p:sp>
        <p:nvSpPr>
          <p:cNvPr id="12" name="Text 8"/>
          <p:cNvSpPr/>
          <p:nvPr/>
        </p:nvSpPr>
        <p:spPr>
          <a:xfrm>
            <a:off x="6319718" y="4794528"/>
            <a:ext cx="139779" cy="255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08"/>
              </a:lnSpc>
              <a:buNone/>
            </a:pPr>
            <a:r>
              <a:rPr lang="en-US" sz="200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008" dirty="0"/>
          </a:p>
        </p:txBody>
      </p:sp>
      <p:sp>
        <p:nvSpPr>
          <p:cNvPr id="13" name="Text 9"/>
          <p:cNvSpPr/>
          <p:nvPr/>
        </p:nvSpPr>
        <p:spPr>
          <a:xfrm>
            <a:off x="7383185" y="4696182"/>
            <a:ext cx="2125385" cy="2656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92"/>
              </a:lnSpc>
              <a:buNone/>
            </a:pPr>
            <a:r>
              <a:rPr lang="en-US" sz="1674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Customizations</a:t>
            </a:r>
            <a:endParaRPr lang="en-US" sz="1674" dirty="0"/>
          </a:p>
        </p:txBody>
      </p:sp>
      <p:sp>
        <p:nvSpPr>
          <p:cNvPr id="14" name="Text 10"/>
          <p:cNvSpPr/>
          <p:nvPr/>
        </p:nvSpPr>
        <p:spPr>
          <a:xfrm>
            <a:off x="7383185" y="5070158"/>
            <a:ext cx="6614993" cy="2889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6"/>
              </a:lnSpc>
              <a:buNone/>
            </a:pPr>
            <a:r>
              <a:rPr lang="en-US" sz="1423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 Cloud-Hosted Open Source LLMs for specific tasks requiring customization.</a:t>
            </a:r>
            <a:endParaRPr lang="en-US" sz="1423" dirty="0"/>
          </a:p>
        </p:txBody>
      </p:sp>
      <p:sp>
        <p:nvSpPr>
          <p:cNvPr id="15" name="Shape 11"/>
          <p:cNvSpPr/>
          <p:nvPr/>
        </p:nvSpPr>
        <p:spPr>
          <a:xfrm>
            <a:off x="6186368" y="5923598"/>
            <a:ext cx="406479" cy="406479"/>
          </a:xfrm>
          <a:prstGeom prst="roundRect">
            <a:avLst>
              <a:gd name="adj" fmla="val 8000"/>
            </a:avLst>
          </a:prstGeom>
          <a:solidFill>
            <a:srgbClr val="F3E8E8"/>
          </a:solidFill>
          <a:ln/>
        </p:spPr>
      </p:sp>
      <p:sp>
        <p:nvSpPr>
          <p:cNvPr id="16" name="Text 12"/>
          <p:cNvSpPr/>
          <p:nvPr/>
        </p:nvSpPr>
        <p:spPr>
          <a:xfrm>
            <a:off x="6314837" y="5999321"/>
            <a:ext cx="149543" cy="255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08"/>
              </a:lnSpc>
              <a:buNone/>
            </a:pPr>
            <a:r>
              <a:rPr lang="en-US" sz="200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008" dirty="0"/>
          </a:p>
        </p:txBody>
      </p:sp>
      <p:sp>
        <p:nvSpPr>
          <p:cNvPr id="17" name="Text 13"/>
          <p:cNvSpPr/>
          <p:nvPr/>
        </p:nvSpPr>
        <p:spPr>
          <a:xfrm>
            <a:off x="7383185" y="5900976"/>
            <a:ext cx="2125385" cy="2656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92"/>
              </a:lnSpc>
              <a:buNone/>
            </a:pPr>
            <a:r>
              <a:rPr lang="en-US" sz="1674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Cost Optimization</a:t>
            </a:r>
            <a:endParaRPr lang="en-US" sz="1674" dirty="0"/>
          </a:p>
        </p:txBody>
      </p:sp>
      <p:sp>
        <p:nvSpPr>
          <p:cNvPr id="18" name="Text 14"/>
          <p:cNvSpPr/>
          <p:nvPr/>
        </p:nvSpPr>
        <p:spPr>
          <a:xfrm>
            <a:off x="7383185" y="6274951"/>
            <a:ext cx="6614993" cy="577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76"/>
              </a:lnSpc>
              <a:buNone/>
            </a:pPr>
            <a:r>
              <a:rPr lang="en-US" sz="1423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 the cost-effectiveness of open source models with the performance of the API.</a:t>
            </a:r>
            <a:endParaRPr lang="en-US" sz="1423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2024-07-27T20:27:00Z</dcterms:created>
  <dcterms:modified xsi:type="dcterms:W3CDTF">2024-07-27T20:27:00Z</dcterms:modified>
</cp:coreProperties>
</file>